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9" r:id="rId1"/>
  </p:sldMasterIdLst>
  <p:sldIdLst>
    <p:sldId id="256" r:id="rId2"/>
    <p:sldId id="258" r:id="rId3"/>
    <p:sldId id="260" r:id="rId4"/>
    <p:sldId id="262" r:id="rId5"/>
    <p:sldId id="263" r:id="rId6"/>
    <p:sldId id="268" r:id="rId7"/>
    <p:sldId id="270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81" r:id="rId16"/>
    <p:sldId id="28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4" autoAdjust="0"/>
    <p:restoredTop sz="94660"/>
  </p:normalViewPr>
  <p:slideViewPr>
    <p:cSldViewPr snapToGrid="0">
      <p:cViewPr varScale="1">
        <p:scale>
          <a:sx n="90" d="100"/>
          <a:sy n="90" d="100"/>
        </p:scale>
        <p:origin x="33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Records.xlsx]channel!PivotTable26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Item Sold Mode</a:t>
            </a:r>
          </a:p>
        </c:rich>
      </c:tx>
      <c:layout>
        <c:manualLayout>
          <c:xMode val="edge"/>
          <c:yMode val="edge"/>
          <c:x val="0.17065981671883282"/>
          <c:y val="4.421902501608508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channel!$B$3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CB0-4CA3-9BDB-70C12C2D76B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CB0-4CA3-9BDB-70C12C2D76BB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channel!$A$4:$A$6</c:f>
              <c:strCache>
                <c:ptCount val="2"/>
                <c:pt idx="0">
                  <c:v>Offline</c:v>
                </c:pt>
                <c:pt idx="1">
                  <c:v>Online</c:v>
                </c:pt>
              </c:strCache>
            </c:strRef>
          </c:cat>
          <c:val>
            <c:numRef>
              <c:f>channel!$B$4:$B$6</c:f>
              <c:numCache>
                <c:formatCode>General</c:formatCode>
                <c:ptCount val="2"/>
                <c:pt idx="0">
                  <c:v>2694888</c:v>
                </c:pt>
                <c:pt idx="1">
                  <c:v>2359100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CB0-4CA3-9BDB-70C12C2D76BB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75080749734383301"/>
          <c:y val="0.65591752223092092"/>
          <c:w val="0.24099734431699646"/>
          <c:h val="0.34150929996891433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Records.xlsx]Sheet3!PivotTable3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Item</a:t>
            </a:r>
            <a:r>
              <a:rPr lang="en-US" sz="1800" b="1" baseline="0" dirty="0"/>
              <a:t> sold in country</a:t>
            </a:r>
            <a:endParaRPr lang="en-US" sz="1800" b="1" dirty="0"/>
          </a:p>
        </c:rich>
      </c:tx>
      <c:layout>
        <c:manualLayout>
          <c:xMode val="edge"/>
          <c:yMode val="edge"/>
          <c:x val="0.39333328271904772"/>
          <c:y val="2.230483271375464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Sheet3!$B$3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Sheet3!$A$4:$A$11</c:f>
              <c:strCache>
                <c:ptCount val="7"/>
                <c:pt idx="0">
                  <c:v>Asia</c:v>
                </c:pt>
                <c:pt idx="1">
                  <c:v>Australia and Oceania</c:v>
                </c:pt>
                <c:pt idx="2">
                  <c:v>Central America and the Caribbean</c:v>
                </c:pt>
                <c:pt idx="3">
                  <c:v>Europe</c:v>
                </c:pt>
                <c:pt idx="4">
                  <c:v>Middle East and North Africa</c:v>
                </c:pt>
                <c:pt idx="5">
                  <c:v>North America</c:v>
                </c:pt>
                <c:pt idx="6">
                  <c:v>Sub-Saharan Africa</c:v>
                </c:pt>
              </c:strCache>
            </c:strRef>
          </c:cat>
          <c:val>
            <c:numRef>
              <c:f>Sheet3!$B$4:$B$11</c:f>
              <c:numCache>
                <c:formatCode>General</c:formatCode>
                <c:ptCount val="7"/>
                <c:pt idx="0">
                  <c:v>136</c:v>
                </c:pt>
                <c:pt idx="1">
                  <c:v>79</c:v>
                </c:pt>
                <c:pt idx="2">
                  <c:v>99</c:v>
                </c:pt>
                <c:pt idx="3">
                  <c:v>267</c:v>
                </c:pt>
                <c:pt idx="4">
                  <c:v>138</c:v>
                </c:pt>
                <c:pt idx="5">
                  <c:v>19</c:v>
                </c:pt>
                <c:pt idx="6">
                  <c:v>262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205-4109-B34B-818789A2B1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394845728"/>
        <c:axId val="248734256"/>
        <c:axId val="0"/>
      </c:bar3DChart>
      <c:catAx>
        <c:axId val="394845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734256"/>
        <c:crosses val="autoZero"/>
        <c:auto val="1"/>
        <c:lblAlgn val="ctr"/>
        <c:lblOffset val="100"/>
        <c:noMultiLvlLbl val="0"/>
      </c:catAx>
      <c:valAx>
        <c:axId val="248734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845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Records.xlsx]caste!PivotTable22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caste!$B$4</c:f>
              <c:strCache>
                <c:ptCount val="1"/>
                <c:pt idx="0">
                  <c:v>Sum of Unit Price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caste!$A$5:$A$12</c:f>
              <c:strCache>
                <c:ptCount val="7"/>
                <c:pt idx="0">
                  <c:v>Asia</c:v>
                </c:pt>
                <c:pt idx="1">
                  <c:v>Australia and Oceania</c:v>
                </c:pt>
                <c:pt idx="2">
                  <c:v>Central America and the Caribbean</c:v>
                </c:pt>
                <c:pt idx="3">
                  <c:v>Europe</c:v>
                </c:pt>
                <c:pt idx="4">
                  <c:v>Middle East and North Africa</c:v>
                </c:pt>
                <c:pt idx="5">
                  <c:v>North America</c:v>
                </c:pt>
                <c:pt idx="6">
                  <c:v>Sub-Saharan Africa</c:v>
                </c:pt>
              </c:strCache>
            </c:strRef>
          </c:cat>
          <c:val>
            <c:numRef>
              <c:f>caste!$B$5:$B$12</c:f>
              <c:numCache>
                <c:formatCode>General</c:formatCode>
                <c:ptCount val="7"/>
                <c:pt idx="0">
                  <c:v>35512.330000000009</c:v>
                </c:pt>
                <c:pt idx="1">
                  <c:v>19198.630000000008</c:v>
                </c:pt>
                <c:pt idx="2">
                  <c:v>27821.060000000016</c:v>
                </c:pt>
                <c:pt idx="3">
                  <c:v>71222.179999999862</c:v>
                </c:pt>
                <c:pt idx="4">
                  <c:v>34328.120000000003</c:v>
                </c:pt>
                <c:pt idx="5">
                  <c:v>3893.7200000000007</c:v>
                </c:pt>
                <c:pt idx="6">
                  <c:v>70130.799999999901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21-4303-BD58-CBFB32581DA6}"/>
            </c:ext>
          </c:extLst>
        </c:ser>
        <c:ser>
          <c:idx val="1"/>
          <c:order val="1"/>
          <c:tx>
            <c:strRef>
              <c:f>caste!$C$4</c:f>
              <c:strCache>
                <c:ptCount val="1"/>
                <c:pt idx="0">
                  <c:v>Count of Order Date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caste!$A$5:$A$12</c:f>
              <c:strCache>
                <c:ptCount val="7"/>
                <c:pt idx="0">
                  <c:v>Asia</c:v>
                </c:pt>
                <c:pt idx="1">
                  <c:v>Australia and Oceania</c:v>
                </c:pt>
                <c:pt idx="2">
                  <c:v>Central America and the Caribbean</c:v>
                </c:pt>
                <c:pt idx="3">
                  <c:v>Europe</c:v>
                </c:pt>
                <c:pt idx="4">
                  <c:v>Middle East and North Africa</c:v>
                </c:pt>
                <c:pt idx="5">
                  <c:v>North America</c:v>
                </c:pt>
                <c:pt idx="6">
                  <c:v>Sub-Saharan Africa</c:v>
                </c:pt>
              </c:strCache>
            </c:strRef>
          </c:cat>
          <c:val>
            <c:numRef>
              <c:f>caste!$C$5:$C$12</c:f>
              <c:numCache>
                <c:formatCode>General</c:formatCode>
                <c:ptCount val="7"/>
                <c:pt idx="0">
                  <c:v>136</c:v>
                </c:pt>
                <c:pt idx="1">
                  <c:v>79</c:v>
                </c:pt>
                <c:pt idx="2">
                  <c:v>99</c:v>
                </c:pt>
                <c:pt idx="3">
                  <c:v>267</c:v>
                </c:pt>
                <c:pt idx="4">
                  <c:v>138</c:v>
                </c:pt>
                <c:pt idx="5">
                  <c:v>19</c:v>
                </c:pt>
                <c:pt idx="6">
                  <c:v>262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021-4303-BD58-CBFB32581D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4829728"/>
        <c:axId val="248729264"/>
      </c:barChart>
      <c:catAx>
        <c:axId val="394829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729264"/>
        <c:crosses val="autoZero"/>
        <c:auto val="1"/>
        <c:lblAlgn val="ctr"/>
        <c:lblOffset val="100"/>
        <c:noMultiLvlLbl val="0"/>
      </c:catAx>
      <c:valAx>
        <c:axId val="248729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829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Records.xlsx]Sheet4!PivotTable4</c:name>
    <c:fmtId val="3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Sheet4!$B$3</c:f>
              <c:strCache>
                <c:ptCount val="1"/>
                <c:pt idx="0">
                  <c:v>Sum of Total Cost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Sheet4!$A$4:$A$16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Sheet4!$B$4:$B$16</c:f>
              <c:numCache>
                <c:formatCode>General</c:formatCode>
                <c:ptCount val="12"/>
                <c:pt idx="0">
                  <c:v>69605641.559999987</c:v>
                </c:pt>
                <c:pt idx="1">
                  <c:v>16050929.950000005</c:v>
                </c:pt>
                <c:pt idx="2">
                  <c:v>45409285.390000001</c:v>
                </c:pt>
                <c:pt idx="3">
                  <c:v>13547018.240000002</c:v>
                </c:pt>
                <c:pt idx="4">
                  <c:v>112197539.75999998</c:v>
                </c:pt>
                <c:pt idx="5">
                  <c:v>2457464.9999999995</c:v>
                </c:pt>
                <c:pt idx="6">
                  <c:v>186438319.67999995</c:v>
                </c:pt>
                <c:pt idx="7">
                  <c:v>148762521.35000005</c:v>
                </c:pt>
                <c:pt idx="8">
                  <c:v>233335270.71999991</c:v>
                </c:pt>
                <c:pt idx="9">
                  <c:v>26959279.080000009</c:v>
                </c:pt>
                <c:pt idx="10">
                  <c:v>38502831.359999999</c:v>
                </c:pt>
                <c:pt idx="11">
                  <c:v>42853126.68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A9-46DF-9F00-A67E8F6C0BCD}"/>
            </c:ext>
          </c:extLst>
        </c:ser>
        <c:ser>
          <c:idx val="1"/>
          <c:order val="1"/>
          <c:tx>
            <c:strRef>
              <c:f>Sheet4!$C$3</c:f>
              <c:strCache>
                <c:ptCount val="1"/>
                <c:pt idx="0">
                  <c:v>Sum of Total 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Sheet4!$A$4:$A$16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Sheet4!$C$4:$C$16</c:f>
              <c:numCache>
                <c:formatCode>General</c:formatCode>
                <c:ptCount val="12"/>
                <c:pt idx="0">
                  <c:v>41854201.479999997</c:v>
                </c:pt>
                <c:pt idx="1">
                  <c:v>7906812.2999999989</c:v>
                </c:pt>
                <c:pt idx="2">
                  <c:v>34350683.910000011</c:v>
                </c:pt>
                <c:pt idx="3">
                  <c:v>27759291.839999992</c:v>
                </c:pt>
                <c:pt idx="4">
                  <c:v>74081138.640000015</c:v>
                </c:pt>
                <c:pt idx="5">
                  <c:v>855851.24999999988</c:v>
                </c:pt>
                <c:pt idx="6">
                  <c:v>61484504.159999996</c:v>
                </c:pt>
                <c:pt idx="7">
                  <c:v>23332738.000000004</c:v>
                </c:pt>
                <c:pt idx="8">
                  <c:v>56115852.5</c:v>
                </c:pt>
                <c:pt idx="9">
                  <c:v>11921643.439999996</c:v>
                </c:pt>
                <c:pt idx="10">
                  <c:v>21788240.159999996</c:v>
                </c:pt>
                <c:pt idx="11">
                  <c:v>29751653.879999992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1A9-46DF-9F00-A67E8F6C0B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4852128"/>
        <c:axId val="248736336"/>
      </c:barChart>
      <c:catAx>
        <c:axId val="394852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736336"/>
        <c:crosses val="autoZero"/>
        <c:auto val="1"/>
        <c:lblAlgn val="ctr"/>
        <c:lblOffset val="100"/>
        <c:noMultiLvlLbl val="0"/>
      </c:catAx>
      <c:valAx>
        <c:axId val="248736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852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Records.xlsx]Sheet4!PivotTable4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</a:t>
            </a:r>
            <a:r>
              <a:rPr lang="en-US" sz="2800" b="1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Sale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layout>
        <c:manualLayout>
          <c:xMode val="edge"/>
          <c:yMode val="edge"/>
          <c:x val="0.43577777777777776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Sheet4!$B$4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Sheet4!$A$5:$A$17</c:f>
              <c:strCache>
                <c:ptCount val="12"/>
                <c:pt idx="0">
                  <c:v>6.92</c:v>
                </c:pt>
                <c:pt idx="1">
                  <c:v>31.79</c:v>
                </c:pt>
                <c:pt idx="2">
                  <c:v>35.84</c:v>
                </c:pt>
                <c:pt idx="3">
                  <c:v>56.67</c:v>
                </c:pt>
                <c:pt idx="4">
                  <c:v>90.93</c:v>
                </c:pt>
                <c:pt idx="5">
                  <c:v>97.44</c:v>
                </c:pt>
                <c:pt idx="6">
                  <c:v>117.11</c:v>
                </c:pt>
                <c:pt idx="7">
                  <c:v>159.42</c:v>
                </c:pt>
                <c:pt idx="8">
                  <c:v>263.33</c:v>
                </c:pt>
                <c:pt idx="9">
                  <c:v>364.69</c:v>
                </c:pt>
                <c:pt idx="10">
                  <c:v>502.54</c:v>
                </c:pt>
                <c:pt idx="11">
                  <c:v>524.96</c:v>
                </c:pt>
              </c:strCache>
            </c:strRef>
          </c:cat>
          <c:val>
            <c:numRef>
              <c:f>Sheet4!$B$5:$B$17</c:f>
              <c:numCache>
                <c:formatCode>General</c:formatCode>
                <c:ptCount val="12"/>
                <c:pt idx="0">
                  <c:v>2457464.9999999995</c:v>
                </c:pt>
                <c:pt idx="1">
                  <c:v>16050929.950000005</c:v>
                </c:pt>
                <c:pt idx="2">
                  <c:v>13547018.240000002</c:v>
                </c:pt>
                <c:pt idx="3">
                  <c:v>26959279.080000009</c:v>
                </c:pt>
                <c:pt idx="4">
                  <c:v>42853126.68</c:v>
                </c:pt>
                <c:pt idx="5">
                  <c:v>38502831.359999999</c:v>
                </c:pt>
                <c:pt idx="6">
                  <c:v>45409285.390000001</c:v>
                </c:pt>
                <c:pt idx="7">
                  <c:v>69605641.559999987</c:v>
                </c:pt>
                <c:pt idx="8">
                  <c:v>112197539.75999998</c:v>
                </c:pt>
                <c:pt idx="9">
                  <c:v>148762521.35000005</c:v>
                </c:pt>
                <c:pt idx="10">
                  <c:v>186438319.67999995</c:v>
                </c:pt>
                <c:pt idx="11">
                  <c:v>233335270.71999991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807-4178-B400-93FA6317FA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4831728"/>
        <c:axId val="253941152"/>
      </c:barChart>
      <c:catAx>
        <c:axId val="394831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3941152"/>
        <c:crosses val="autoZero"/>
        <c:auto val="1"/>
        <c:lblAlgn val="ctr"/>
        <c:lblOffset val="100"/>
        <c:noMultiLvlLbl val="0"/>
      </c:catAx>
      <c:valAx>
        <c:axId val="253941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831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Records.xlsx]Sheet4!PivotTable4</c:name>
    <c:fmtId val="1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Sheet4!$B$4</c:f>
              <c:strCache>
                <c:ptCount val="1"/>
                <c:pt idx="0">
                  <c:v>Sum of Total Cost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Sheet4!$A$5:$A$17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Sheet4!$B$5:$B$17</c:f>
              <c:numCache>
                <c:formatCode>General</c:formatCode>
                <c:ptCount val="12"/>
                <c:pt idx="0">
                  <c:v>69605641.559999987</c:v>
                </c:pt>
                <c:pt idx="1">
                  <c:v>16050929.950000005</c:v>
                </c:pt>
                <c:pt idx="2">
                  <c:v>45409285.390000001</c:v>
                </c:pt>
                <c:pt idx="3">
                  <c:v>13547018.240000002</c:v>
                </c:pt>
                <c:pt idx="4">
                  <c:v>112197539.75999998</c:v>
                </c:pt>
                <c:pt idx="5">
                  <c:v>2457464.9999999995</c:v>
                </c:pt>
                <c:pt idx="6">
                  <c:v>186438319.67999995</c:v>
                </c:pt>
                <c:pt idx="7">
                  <c:v>148762521.35000005</c:v>
                </c:pt>
                <c:pt idx="8">
                  <c:v>233335270.71999991</c:v>
                </c:pt>
                <c:pt idx="9">
                  <c:v>26959279.080000009</c:v>
                </c:pt>
                <c:pt idx="10">
                  <c:v>38502831.359999999</c:v>
                </c:pt>
                <c:pt idx="11">
                  <c:v>42853126.68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0B-469E-AACA-A8D762150A8F}"/>
            </c:ext>
          </c:extLst>
        </c:ser>
        <c:ser>
          <c:idx val="1"/>
          <c:order val="1"/>
          <c:tx>
            <c:strRef>
              <c:f>Sheet4!$C$4</c:f>
              <c:strCache>
                <c:ptCount val="1"/>
                <c:pt idx="0">
                  <c:v>Sum of Total Revenue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Sheet4!$A$5:$A$17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Sheet4!$C$5:$C$17</c:f>
              <c:numCache>
                <c:formatCode>General</c:formatCode>
                <c:ptCount val="12"/>
                <c:pt idx="0">
                  <c:v>111459843.03999999</c:v>
                </c:pt>
                <c:pt idx="1">
                  <c:v>23957742.249999996</c:v>
                </c:pt>
                <c:pt idx="2">
                  <c:v>79759969.299999997</c:v>
                </c:pt>
                <c:pt idx="3">
                  <c:v>41306310.079999998</c:v>
                </c:pt>
                <c:pt idx="4">
                  <c:v>186278678.40000004</c:v>
                </c:pt>
                <c:pt idx="5">
                  <c:v>3313316.2500000009</c:v>
                </c:pt>
                <c:pt idx="6">
                  <c:v>247922823.83999991</c:v>
                </c:pt>
                <c:pt idx="7">
                  <c:v>172095259.35000005</c:v>
                </c:pt>
                <c:pt idx="8">
                  <c:v>289451123.21999997</c:v>
                </c:pt>
                <c:pt idx="9">
                  <c:v>38880922.520000003</c:v>
                </c:pt>
                <c:pt idx="10">
                  <c:v>60291071.520000033</c:v>
                </c:pt>
                <c:pt idx="11">
                  <c:v>72604780.560000002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70B-469E-AACA-A8D762150A8F}"/>
            </c:ext>
          </c:extLst>
        </c:ser>
        <c:ser>
          <c:idx val="2"/>
          <c:order val="2"/>
          <c:tx>
            <c:strRef>
              <c:f>Sheet4!$D$4</c:f>
              <c:strCache>
                <c:ptCount val="1"/>
                <c:pt idx="0">
                  <c:v>Sum of Unit Price</c:v>
                </c:pt>
              </c:strCache>
            </c:strRef>
          </c:tx>
          <c:spPr>
            <a:solidFill>
              <a:schemeClr val="accent3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Sheet4!$A$5:$A$17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Sheet4!$D$5:$D$17</c:f>
              <c:numCache>
                <c:formatCode>General</c:formatCode>
                <c:ptCount val="12"/>
                <c:pt idx="0">
                  <c:v>22209.359999999993</c:v>
                </c:pt>
                <c:pt idx="1">
                  <c:v>4792.4499999999907</c:v>
                </c:pt>
                <c:pt idx="2">
                  <c:v>16250.300000000023</c:v>
                </c:pt>
                <c:pt idx="3">
                  <c:v>8523.8399999999965</c:v>
                </c:pt>
                <c:pt idx="4">
                  <c:v>32790.000000000036</c:v>
                </c:pt>
                <c:pt idx="5">
                  <c:v>653.10000000000036</c:v>
                </c:pt>
                <c:pt idx="6">
                  <c:v>51456.789999999928</c:v>
                </c:pt>
                <c:pt idx="7">
                  <c:v>32907.419999999969</c:v>
                </c:pt>
                <c:pt idx="8">
                  <c:v>57957.689999999937</c:v>
                </c:pt>
                <c:pt idx="9">
                  <c:v>7110.5099999999848</c:v>
                </c:pt>
                <c:pt idx="10">
                  <c:v>12511.559999999996</c:v>
                </c:pt>
                <c:pt idx="11">
                  <c:v>14943.819999999987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70B-469E-AACA-A8D762150A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394734528"/>
        <c:axId val="343098240"/>
      </c:barChart>
      <c:catAx>
        <c:axId val="394734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3098240"/>
        <c:crosses val="autoZero"/>
        <c:auto val="1"/>
        <c:lblAlgn val="ctr"/>
        <c:lblOffset val="100"/>
        <c:noMultiLvlLbl val="0"/>
      </c:catAx>
      <c:valAx>
        <c:axId val="343098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734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Records.xlsx]Sheet4!PivotTable4</c:name>
    <c:fmtId val="1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2.7991164781532352E-2"/>
          <c:y val="0.15638670166229221"/>
          <c:w val="0.80850378007681778"/>
          <c:h val="0.7501027996500437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Sheet4!$B$4</c:f>
              <c:strCache>
                <c:ptCount val="1"/>
                <c:pt idx="0">
                  <c:v>Sum of Total Cost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Sheet4!$A$5:$A$12</c:f>
              <c:strCache>
                <c:ptCount val="7"/>
                <c:pt idx="0">
                  <c:v>Asia</c:v>
                </c:pt>
                <c:pt idx="1">
                  <c:v>Australia and Oceania</c:v>
                </c:pt>
                <c:pt idx="2">
                  <c:v>Central America and the Caribbean</c:v>
                </c:pt>
                <c:pt idx="3">
                  <c:v>Europe</c:v>
                </c:pt>
                <c:pt idx="4">
                  <c:v>Middle East and North Africa</c:v>
                </c:pt>
                <c:pt idx="5">
                  <c:v>North America</c:v>
                </c:pt>
                <c:pt idx="6">
                  <c:v>Sub-Saharan Africa</c:v>
                </c:pt>
              </c:strCache>
            </c:strRef>
          </c:cat>
          <c:val>
            <c:numRef>
              <c:f>Sheet4!$B$5:$B$12</c:f>
              <c:numCache>
                <c:formatCode>General</c:formatCode>
                <c:ptCount val="7"/>
                <c:pt idx="0">
                  <c:v>116875410.38999996</c:v>
                </c:pt>
                <c:pt idx="1">
                  <c:v>73811151.870000035</c:v>
                </c:pt>
                <c:pt idx="2">
                  <c:v>102660832.30000003</c:v>
                </c:pt>
                <c:pt idx="3">
                  <c:v>246395494.48000002</c:v>
                </c:pt>
                <c:pt idx="4">
                  <c:v>124049542.40000004</c:v>
                </c:pt>
                <c:pt idx="5">
                  <c:v>17253539.670000002</c:v>
                </c:pt>
                <c:pt idx="6">
                  <c:v>255073257.65999988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E2-4416-B886-31672EC42F9F}"/>
            </c:ext>
          </c:extLst>
        </c:ser>
        <c:ser>
          <c:idx val="1"/>
          <c:order val="1"/>
          <c:tx>
            <c:strRef>
              <c:f>Sheet4!$C$4</c:f>
              <c:strCache>
                <c:ptCount val="1"/>
                <c:pt idx="0">
                  <c:v>Sum of Unit Cost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Sheet4!$A$5:$A$12</c:f>
              <c:strCache>
                <c:ptCount val="7"/>
                <c:pt idx="0">
                  <c:v>Asia</c:v>
                </c:pt>
                <c:pt idx="1">
                  <c:v>Australia and Oceania</c:v>
                </c:pt>
                <c:pt idx="2">
                  <c:v>Central America and the Caribbean</c:v>
                </c:pt>
                <c:pt idx="3">
                  <c:v>Europe</c:v>
                </c:pt>
                <c:pt idx="4">
                  <c:v>Middle East and North Africa</c:v>
                </c:pt>
                <c:pt idx="5">
                  <c:v>North America</c:v>
                </c:pt>
                <c:pt idx="6">
                  <c:v>Sub-Saharan Africa</c:v>
                </c:pt>
              </c:strCache>
            </c:strRef>
          </c:cat>
          <c:val>
            <c:numRef>
              <c:f>Sheet4!$C$5:$C$12</c:f>
              <c:numCache>
                <c:formatCode>General</c:formatCode>
                <c:ptCount val="7"/>
                <c:pt idx="0">
                  <c:v>24881.96</c:v>
                </c:pt>
                <c:pt idx="1">
                  <c:v>13171.940000000013</c:v>
                </c:pt>
                <c:pt idx="2">
                  <c:v>19649.97</c:v>
                </c:pt>
                <c:pt idx="3">
                  <c:v>49885.970000000008</c:v>
                </c:pt>
                <c:pt idx="4">
                  <c:v>24271.409999999996</c:v>
                </c:pt>
                <c:pt idx="5">
                  <c:v>2611.4900000000002</c:v>
                </c:pt>
                <c:pt idx="6">
                  <c:v>50492.369999999959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E2-4416-B886-31672EC42F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394835328"/>
        <c:axId val="248744656"/>
      </c:barChart>
      <c:catAx>
        <c:axId val="394835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744656"/>
        <c:crosses val="autoZero"/>
        <c:auto val="1"/>
        <c:lblAlgn val="ctr"/>
        <c:lblOffset val="100"/>
        <c:noMultiLvlLbl val="0"/>
      </c:catAx>
      <c:valAx>
        <c:axId val="248744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835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1507834257030121"/>
          <c:y val="0.75408610382035579"/>
          <c:w val="0.1833764510795578"/>
          <c:h val="0.1862722368037328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Records.xlsx]type!PivotTable25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Date of Sold Item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9525" cap="flat" cmpd="sng" algn="ctr">
            <a:noFill/>
            <a:round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type!$B$5:$B$6</c:f>
              <c:strCache>
                <c:ptCount val="1"/>
                <c:pt idx="0">
                  <c:v>Baby Food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type!$B$7</c:f>
              <c:numCache>
                <c:formatCode>General</c:formatCode>
                <c:ptCount val="1"/>
                <c:pt idx="0">
                  <c:v>436618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F2-4638-91EB-9EAE048E4AF1}"/>
            </c:ext>
          </c:extLst>
        </c:ser>
        <c:ser>
          <c:idx val="1"/>
          <c:order val="1"/>
          <c:tx>
            <c:strRef>
              <c:f>type!$C$5:$C$6</c:f>
              <c:strCache>
                <c:ptCount val="1"/>
                <c:pt idx="0">
                  <c:v>Beverages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accent2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type!$C$7</c:f>
              <c:numCache>
                <c:formatCode>General</c:formatCode>
                <c:ptCount val="1"/>
                <c:pt idx="0">
                  <c:v>504905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F2-4638-91EB-9EAE048E4AF1}"/>
            </c:ext>
          </c:extLst>
        </c:ser>
        <c:ser>
          <c:idx val="2"/>
          <c:order val="2"/>
          <c:tx>
            <c:strRef>
              <c:f>type!$D$5:$D$6</c:f>
              <c:strCache>
                <c:ptCount val="1"/>
                <c:pt idx="0">
                  <c:v>Cereal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accent3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3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type!$D$7</c:f>
              <c:numCache>
                <c:formatCode>General</c:formatCode>
                <c:ptCount val="1"/>
                <c:pt idx="0">
                  <c:v>387749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EF2-4638-91EB-9EAE048E4AF1}"/>
            </c:ext>
          </c:extLst>
        </c:ser>
        <c:ser>
          <c:idx val="3"/>
          <c:order val="3"/>
          <c:tx>
            <c:strRef>
              <c:f>type!$E$5:$E$6</c:f>
              <c:strCache>
                <c:ptCount val="1"/>
                <c:pt idx="0">
                  <c:v>Clothes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accent4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4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type!$E$7</c:f>
              <c:numCache>
                <c:formatCode>General</c:formatCode>
                <c:ptCount val="1"/>
                <c:pt idx="0">
                  <c:v>377986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EF2-4638-91EB-9EAE048E4AF1}"/>
            </c:ext>
          </c:extLst>
        </c:ser>
        <c:ser>
          <c:idx val="4"/>
          <c:order val="4"/>
          <c:tx>
            <c:strRef>
              <c:f>type!$F$5:$F$6</c:f>
              <c:strCache>
                <c:ptCount val="1"/>
                <c:pt idx="0">
                  <c:v>Cosmetics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accent5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5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type!$F$7</c:f>
              <c:numCache>
                <c:formatCode>General</c:formatCode>
                <c:ptCount val="1"/>
                <c:pt idx="0">
                  <c:v>426072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EF2-4638-91EB-9EAE048E4AF1}"/>
            </c:ext>
          </c:extLst>
        </c:ser>
        <c:ser>
          <c:idx val="5"/>
          <c:order val="5"/>
          <c:tx>
            <c:strRef>
              <c:f>type!$G$5:$G$6</c:f>
              <c:strCache>
                <c:ptCount val="1"/>
                <c:pt idx="0">
                  <c:v>Fruits</c:v>
                </c:pt>
              </c:strCache>
            </c:strRef>
          </c:tx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accent6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6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type!$G$7</c:f>
              <c:numCache>
                <c:formatCode>General</c:formatCode>
                <c:ptCount val="1"/>
                <c:pt idx="0">
                  <c:v>355125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EF2-4638-91EB-9EAE048E4AF1}"/>
            </c:ext>
          </c:extLst>
        </c:ser>
        <c:ser>
          <c:idx val="6"/>
          <c:order val="6"/>
          <c:tx>
            <c:strRef>
              <c:f>type!$H$5:$H$6</c:f>
              <c:strCache>
                <c:ptCount val="1"/>
                <c:pt idx="0">
                  <c:v>Household</c:v>
                </c:pt>
              </c:strCache>
            </c:strRef>
          </c:tx>
          <c:spPr>
            <a:solidFill>
              <a:schemeClr val="accent1">
                <a:lumMod val="60000"/>
                <a:alpha val="85000"/>
              </a:schemeClr>
            </a:solidFill>
            <a:ln w="9525" cap="flat" cmpd="sng" algn="ctr">
              <a:solidFill>
                <a:schemeClr val="accent1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type!$H$7</c:f>
              <c:numCache>
                <c:formatCode>General</c:formatCode>
                <c:ptCount val="1"/>
                <c:pt idx="0">
                  <c:v>370992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EF2-4638-91EB-9EAE048E4AF1}"/>
            </c:ext>
          </c:extLst>
        </c:ser>
        <c:ser>
          <c:idx val="7"/>
          <c:order val="7"/>
          <c:tx>
            <c:strRef>
              <c:f>type!$I$5:$I$6</c:f>
              <c:strCache>
                <c:ptCount val="1"/>
                <c:pt idx="0">
                  <c:v>Meat</c:v>
                </c:pt>
              </c:strCache>
            </c:strRef>
          </c:tx>
          <c:spPr>
            <a:solidFill>
              <a:schemeClr val="accent2">
                <a:lumMod val="60000"/>
                <a:alpha val="85000"/>
              </a:schemeClr>
            </a:solidFill>
            <a:ln w="9525" cap="flat" cmpd="sng" algn="ctr">
              <a:solidFill>
                <a:schemeClr val="accent2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type!$I$7</c:f>
              <c:numCache>
                <c:formatCode>General</c:formatCode>
                <c:ptCount val="1"/>
                <c:pt idx="0">
                  <c:v>407915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7EF2-4638-91EB-9EAE048E4AF1}"/>
            </c:ext>
          </c:extLst>
        </c:ser>
        <c:ser>
          <c:idx val="8"/>
          <c:order val="8"/>
          <c:tx>
            <c:strRef>
              <c:f>type!$J$5:$J$6</c:f>
              <c:strCache>
                <c:ptCount val="1"/>
                <c:pt idx="0">
                  <c:v>Office Supplies</c:v>
                </c:pt>
              </c:strCache>
            </c:strRef>
          </c:tx>
          <c:spPr>
            <a:solidFill>
              <a:schemeClr val="accent3">
                <a:lumMod val="60000"/>
                <a:alpha val="85000"/>
              </a:schemeClr>
            </a:solidFill>
            <a:ln w="9525" cap="flat" cmpd="sng" algn="ctr">
              <a:solidFill>
                <a:schemeClr val="accent3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3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type!$J$7</c:f>
              <c:numCache>
                <c:formatCode>General</c:formatCode>
                <c:ptCount val="1"/>
                <c:pt idx="0">
                  <c:v>444482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EF2-4638-91EB-9EAE048E4AF1}"/>
            </c:ext>
          </c:extLst>
        </c:ser>
        <c:ser>
          <c:idx val="9"/>
          <c:order val="9"/>
          <c:tx>
            <c:strRef>
              <c:f>type!$K$5:$K$6</c:f>
              <c:strCache>
                <c:ptCount val="1"/>
                <c:pt idx="0">
                  <c:v>Personal Care</c:v>
                </c:pt>
              </c:strCache>
            </c:strRef>
          </c:tx>
          <c:spPr>
            <a:solidFill>
              <a:schemeClr val="accent4">
                <a:lumMod val="60000"/>
                <a:alpha val="85000"/>
              </a:schemeClr>
            </a:solidFill>
            <a:ln w="9525" cap="flat" cmpd="sng" algn="ctr">
              <a:solidFill>
                <a:schemeClr val="accent4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4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type!$K$7</c:f>
              <c:numCache>
                <c:formatCode>General</c:formatCode>
                <c:ptCount val="1"/>
                <c:pt idx="0">
                  <c:v>475724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7EF2-4638-91EB-9EAE048E4AF1}"/>
            </c:ext>
          </c:extLst>
        </c:ser>
        <c:ser>
          <c:idx val="10"/>
          <c:order val="10"/>
          <c:tx>
            <c:strRef>
              <c:f>type!$L$5:$L$6</c:f>
              <c:strCache>
                <c:ptCount val="1"/>
                <c:pt idx="0">
                  <c:v>Snacks</c:v>
                </c:pt>
              </c:strCache>
            </c:strRef>
          </c:tx>
          <c:spPr>
            <a:solidFill>
              <a:schemeClr val="accent5">
                <a:lumMod val="60000"/>
                <a:alpha val="85000"/>
              </a:schemeClr>
            </a:solidFill>
            <a:ln w="9525" cap="flat" cmpd="sng" algn="ctr">
              <a:solidFill>
                <a:schemeClr val="accent5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5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type!$L$7</c:f>
              <c:numCache>
                <c:formatCode>General</c:formatCode>
                <c:ptCount val="1"/>
                <c:pt idx="0">
                  <c:v>395144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EF2-4638-91EB-9EAE048E4AF1}"/>
            </c:ext>
          </c:extLst>
        </c:ser>
        <c:ser>
          <c:idx val="11"/>
          <c:order val="11"/>
          <c:tx>
            <c:strRef>
              <c:f>type!$M$5:$M$6</c:f>
              <c:strCache>
                <c:ptCount val="1"/>
                <c:pt idx="0">
                  <c:v>Vegetables</c:v>
                </c:pt>
              </c:strCache>
            </c:strRef>
          </c:tx>
          <c:spPr>
            <a:solidFill>
              <a:schemeClr val="accent6">
                <a:lumMod val="60000"/>
                <a:alpha val="85000"/>
              </a:schemeClr>
            </a:solidFill>
            <a:ln w="9525" cap="flat" cmpd="sng" algn="ctr">
              <a:solidFill>
                <a:schemeClr val="accent6">
                  <a:lumMod val="60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6">
                  <a:lumMod val="60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type!$A$7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type!$M$7</c:f>
              <c:numCache>
                <c:formatCode>General</c:formatCode>
                <c:ptCount val="1"/>
                <c:pt idx="0">
                  <c:v>471276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7EF2-4638-91EB-9EAE048E4A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1488604032"/>
        <c:axId val="1064956288"/>
        <c:axId val="0"/>
      </c:bar3DChart>
      <c:catAx>
        <c:axId val="1488604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64956288"/>
        <c:crosses val="autoZero"/>
        <c:auto val="1"/>
        <c:lblAlgn val="ctr"/>
        <c:lblOffset val="100"/>
        <c:noMultiLvlLbl val="0"/>
      </c:catAx>
      <c:valAx>
        <c:axId val="1064956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8604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[1000 Sales Records.xlsx]total!PivotTable23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Sum of Cost and Profit</a:t>
            </a:r>
          </a:p>
        </c:rich>
      </c:tx>
      <c:layout>
        <c:manualLayout>
          <c:xMode val="edge"/>
          <c:yMode val="edge"/>
          <c:x val="0.21897470064292385"/>
          <c:y val="5.65792592317791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5400">
            <a:noFill/>
          </a:ln>
          <a:effectLst/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1825677267373381E-2"/>
          <c:y val="0.27927150597028549"/>
          <c:w val="0.89634864546525328"/>
          <c:h val="0.57010602923771569"/>
        </c:manualLayout>
      </c:layout>
      <c:areaChart>
        <c:grouping val="stacked"/>
        <c:varyColors val="0"/>
        <c:ser>
          <c:idx val="0"/>
          <c:order val="0"/>
          <c:tx>
            <c:strRef>
              <c:f>total!$B$3</c:f>
              <c:strCache>
                <c:ptCount val="1"/>
                <c:pt idx="0">
                  <c:v>Sum of Total Cost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8000"/>
                    <a:lumMod val="114000"/>
                  </a:schemeClr>
                </a:gs>
                <a:gs pos="100000">
                  <a:schemeClr val="accent1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cat>
            <c:strRef>
              <c:f>total!$A$4:$A$16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total!$B$4:$B$16</c:f>
              <c:numCache>
                <c:formatCode>General</c:formatCode>
                <c:ptCount val="12"/>
                <c:pt idx="0">
                  <c:v>69605641.559999987</c:v>
                </c:pt>
                <c:pt idx="1">
                  <c:v>16050929.950000005</c:v>
                </c:pt>
                <c:pt idx="2">
                  <c:v>45409285.390000001</c:v>
                </c:pt>
                <c:pt idx="3">
                  <c:v>13547018.240000002</c:v>
                </c:pt>
                <c:pt idx="4">
                  <c:v>112197539.75999998</c:v>
                </c:pt>
                <c:pt idx="5">
                  <c:v>2457464.9999999995</c:v>
                </c:pt>
                <c:pt idx="6">
                  <c:v>186438319.67999995</c:v>
                </c:pt>
                <c:pt idx="7">
                  <c:v>148762521.35000005</c:v>
                </c:pt>
                <c:pt idx="8">
                  <c:v>233335270.71999991</c:v>
                </c:pt>
                <c:pt idx="9">
                  <c:v>26959279.080000009</c:v>
                </c:pt>
                <c:pt idx="10">
                  <c:v>38502831.359999999</c:v>
                </c:pt>
                <c:pt idx="11">
                  <c:v>42853126.68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3D-4BE1-84E2-8A1A4ED8622C}"/>
            </c:ext>
          </c:extLst>
        </c:ser>
        <c:ser>
          <c:idx val="1"/>
          <c:order val="1"/>
          <c:tx>
            <c:strRef>
              <c:f>total!$C$3</c:f>
              <c:strCache>
                <c:ptCount val="1"/>
                <c:pt idx="0">
                  <c:v>Sum of Total Profit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8000"/>
                    <a:lumMod val="114000"/>
                  </a:schemeClr>
                </a:gs>
                <a:gs pos="100000">
                  <a:schemeClr val="accent2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cat>
            <c:strRef>
              <c:f>total!$A$4:$A$16</c:f>
              <c:strCache>
                <c:ptCount val="12"/>
                <c:pt idx="0">
                  <c:v>Baby Food</c:v>
                </c:pt>
                <c:pt idx="1">
                  <c:v>Beverages</c:v>
                </c:pt>
                <c:pt idx="2">
                  <c:v>Cereal</c:v>
                </c:pt>
                <c:pt idx="3">
                  <c:v>Clothes</c:v>
                </c:pt>
                <c:pt idx="4">
                  <c:v>Cosmetics</c:v>
                </c:pt>
                <c:pt idx="5">
                  <c:v>Fruits</c:v>
                </c:pt>
                <c:pt idx="6">
                  <c:v>Household</c:v>
                </c:pt>
                <c:pt idx="7">
                  <c:v>Meat</c:v>
                </c:pt>
                <c:pt idx="8">
                  <c:v>Office Supplies</c:v>
                </c:pt>
                <c:pt idx="9">
                  <c:v>Personal Care</c:v>
                </c:pt>
                <c:pt idx="10">
                  <c:v>Snacks</c:v>
                </c:pt>
                <c:pt idx="11">
                  <c:v>Vegetables</c:v>
                </c:pt>
              </c:strCache>
            </c:strRef>
          </c:cat>
          <c:val>
            <c:numRef>
              <c:f>total!$C$4:$C$16</c:f>
              <c:numCache>
                <c:formatCode>General</c:formatCode>
                <c:ptCount val="12"/>
                <c:pt idx="0">
                  <c:v>41854201.479999997</c:v>
                </c:pt>
                <c:pt idx="1">
                  <c:v>7906812.2999999989</c:v>
                </c:pt>
                <c:pt idx="2">
                  <c:v>34350683.910000011</c:v>
                </c:pt>
                <c:pt idx="3">
                  <c:v>27759291.839999992</c:v>
                </c:pt>
                <c:pt idx="4">
                  <c:v>74081138.640000015</c:v>
                </c:pt>
                <c:pt idx="5">
                  <c:v>855851.24999999988</c:v>
                </c:pt>
                <c:pt idx="6">
                  <c:v>61484504.159999996</c:v>
                </c:pt>
                <c:pt idx="7">
                  <c:v>23332738.000000004</c:v>
                </c:pt>
                <c:pt idx="8">
                  <c:v>56115852.5</c:v>
                </c:pt>
                <c:pt idx="9">
                  <c:v>11921643.439999996</c:v>
                </c:pt>
                <c:pt idx="10">
                  <c:v>21788240.159999996</c:v>
                </c:pt>
                <c:pt idx="11">
                  <c:v>29751653.879999992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3D-4BE1-84E2-8A1A4ED862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16432336"/>
        <c:axId val="955119472"/>
      </c:areaChart>
      <c:catAx>
        <c:axId val="12164323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5119472"/>
        <c:crosses val="autoZero"/>
        <c:auto val="1"/>
        <c:lblAlgn val="ctr"/>
        <c:lblOffset val="100"/>
        <c:noMultiLvlLbl val="0"/>
      </c:catAx>
      <c:valAx>
        <c:axId val="955119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64323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8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036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18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89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92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29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202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575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27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38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33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871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593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670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42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229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709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656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777681F-5494-4CEE-95F0-77BDEDA75555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7305FDDB-E19B-4C0B-8A04-9B3BF1795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07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  <p:sldLayoutId id="2147483970" r:id="rId11"/>
    <p:sldLayoutId id="2147483971" r:id="rId12"/>
    <p:sldLayoutId id="2147483972" r:id="rId13"/>
    <p:sldLayoutId id="2147483973" r:id="rId14"/>
    <p:sldLayoutId id="2147483974" r:id="rId15"/>
    <p:sldLayoutId id="2147483975" r:id="rId16"/>
    <p:sldLayoutId id="214748397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I9vDWrt2bg" TargetMode="Externa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2328-1D9B-47A5-90E2-49750BF3E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214" y="685799"/>
            <a:ext cx="10845208" cy="2971801"/>
          </a:xfrm>
        </p:spPr>
        <p:txBody>
          <a:bodyPr/>
          <a:lstStyle/>
          <a:p>
            <a:r>
              <a:rPr lang="en-US" b="1" dirty="0">
                <a:solidFill>
                  <a:srgbClr val="00B050"/>
                </a:solidFill>
                <a:latin typeface="High Tower Text" panose="02040502050506030303" pitchFamily="18" charset="0"/>
              </a:rPr>
              <a:t>			Excel Capstone Project     										 			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BAFBA8-3C46-486E-9329-D2B9EA66FD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1663" y="3960825"/>
            <a:ext cx="6400800" cy="1947333"/>
          </a:xfrm>
        </p:spPr>
        <p:txBody>
          <a:bodyPr/>
          <a:lstStyle/>
          <a:p>
            <a:r>
              <a:rPr lang="en-US" dirty="0"/>
              <a:t>	 		</a:t>
            </a:r>
            <a:r>
              <a:rPr lang="en-US" sz="2400" dirty="0" err="1">
                <a:solidFill>
                  <a:srgbClr val="FFFF00"/>
                </a:solidFill>
                <a:latin typeface="Algerian" panose="04020705040A02060702" pitchFamily="82" charset="0"/>
              </a:rPr>
              <a:t>Vishwajeet</a:t>
            </a:r>
            <a:r>
              <a:rPr lang="en-US" sz="2400" dirty="0">
                <a:solidFill>
                  <a:srgbClr val="FFFF00"/>
                </a:solidFill>
                <a:latin typeface="Algerian" panose="04020705040A02060702" pitchFamily="82" charset="0"/>
              </a:rPr>
              <a:t> Singh</a:t>
            </a:r>
          </a:p>
          <a:p>
            <a:r>
              <a:rPr lang="en-US" sz="2400" dirty="0">
                <a:solidFill>
                  <a:srgbClr val="FFFF00"/>
                </a:solidFill>
                <a:latin typeface="Algerian" panose="04020705040A02060702" pitchFamily="82" charset="0"/>
              </a:rPr>
              <a:t>					 21 Sep 2020</a:t>
            </a:r>
          </a:p>
        </p:txBody>
      </p:sp>
    </p:spTree>
    <p:extLst>
      <p:ext uri="{BB962C8B-B14F-4D97-AF65-F5344CB8AC3E}">
        <p14:creationId xmlns:p14="http://schemas.microsoft.com/office/powerpoint/2010/main" val="265387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DE1D0-4187-4607-9087-B4D038428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total sale in country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665C2-6B1B-4976-B9B9-9EFBC86CA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see total sale in particular country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BE5BE81-E369-4BD0-B589-6290754973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2022052"/>
              </p:ext>
            </p:extLst>
          </p:nvPr>
        </p:nvGraphicFramePr>
        <p:xfrm>
          <a:off x="1552353" y="3524693"/>
          <a:ext cx="8070112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72990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039D0-770B-4FEA-83DD-EA16150EA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revenue and total price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9D81B-CF74-41D0-B00F-683B24FD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analyze total revenue and total price of item</a:t>
            </a:r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30C4103-7E08-4128-A6F8-F4D2D8A723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3991418"/>
              </p:ext>
            </p:extLst>
          </p:nvPr>
        </p:nvGraphicFramePr>
        <p:xfrm>
          <a:off x="1796902" y="3556591"/>
          <a:ext cx="7304568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41672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A6621-F314-40FC-953F-CA1A706F0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cost and unit cost in country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26BEA-44E3-4121-8856-D28E222B9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analyze total cost and unit cost in country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D19DD2D-6B48-4030-A1F9-08CF0EADF6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0041165"/>
              </p:ext>
            </p:extLst>
          </p:nvPr>
        </p:nvGraphicFramePr>
        <p:xfrm>
          <a:off x="1509823" y="3429000"/>
          <a:ext cx="8218967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90889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9CAF0-BDC9-470C-BF4F-A5F4BD025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Item to be sold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F59E9-E010-4A46-BEC4-4FB59FAB8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graph we analyze total items to be sold</a:t>
            </a:r>
          </a:p>
          <a:p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009B361-8A5C-45E8-807F-61F0A1431E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5662258"/>
              </p:ext>
            </p:extLst>
          </p:nvPr>
        </p:nvGraphicFramePr>
        <p:xfrm>
          <a:off x="1155700" y="3136604"/>
          <a:ext cx="8824913" cy="30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36380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F34D7-54E5-4090-A93B-4DC36F396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cost and profit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B18D5-FE74-43C2-A16C-29DBF627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analyze that total cost and profit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C31C972-D81F-42A8-87B3-CD6BD2234B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7210856"/>
              </p:ext>
            </p:extLst>
          </p:nvPr>
        </p:nvGraphicFramePr>
        <p:xfrm>
          <a:off x="1977655" y="3806456"/>
          <a:ext cx="6836735" cy="24259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45611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42379-29C9-4A25-9A88-636BE9D08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693" y="3583172"/>
            <a:ext cx="7534674" cy="1339702"/>
          </a:xfrm>
        </p:spPr>
        <p:txBody>
          <a:bodyPr/>
          <a:lstStyle/>
          <a:p>
            <a:r>
              <a:rPr lang="en-US" sz="8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!!!</a:t>
            </a:r>
          </a:p>
        </p:txBody>
      </p:sp>
    </p:spTree>
    <p:extLst>
      <p:ext uri="{BB962C8B-B14F-4D97-AF65-F5344CB8AC3E}">
        <p14:creationId xmlns:p14="http://schemas.microsoft.com/office/powerpoint/2010/main" val="171600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24A3-3EE6-4C0B-BE30-42ADEDFC0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Representation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Link - :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E2EA6-0663-410F-B099-2D9193391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YouTube Link - :</a:t>
            </a:r>
          </a:p>
          <a:p>
            <a:r>
              <a:rPr lang="en-US" i="1" dirty="0">
                <a:hlinkClick r:id="rId2"/>
              </a:rPr>
              <a:t>https://www.youtube.com/watch?v=BI9vDWrt2bg</a:t>
            </a:r>
            <a:endParaRPr lang="en-US" i="1" dirty="0"/>
          </a:p>
          <a:p>
            <a:endParaRPr lang="en-US" dirty="0"/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Drive Link - :</a:t>
            </a:r>
          </a:p>
          <a:p>
            <a:r>
              <a:rPr lang="en-US" i="1" dirty="0"/>
              <a:t>https://drive.google.com/file/d/1OT1tg2-6evzBIZ1QVQ4W591QRNja3-rr/view?usp=sharing</a:t>
            </a:r>
          </a:p>
        </p:txBody>
      </p:sp>
    </p:spTree>
    <p:extLst>
      <p:ext uri="{BB962C8B-B14F-4D97-AF65-F5344CB8AC3E}">
        <p14:creationId xmlns:p14="http://schemas.microsoft.com/office/powerpoint/2010/main" val="3810411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685B5-ADDD-467E-8DE8-F7E23BCC5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05B46-F2C9-400D-9129-F1CEF7F1F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datasets is related to sales records of online and offline items sold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the time item Sold, Purchase, Ship, Cost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devided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into different groups which are mention below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data set having Regin, Country, Item Type, Sales Mode, Order Priority, Order Date, Order ID, Ship Date, Units Sold, Unit Price, Unit Cost, Total Revenue, Total Cost, Total Profit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52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ADF6E-5DE1-43EC-B5D9-EE5DA91DA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327991"/>
            <a:ext cx="10794522" cy="2647506"/>
          </a:xfrm>
        </p:spPr>
        <p:txBody>
          <a:bodyPr/>
          <a:lstStyle/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Mode –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Online, Offline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 –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Asia, Australia and Oceania, Central America and the Caribbean, Europe, Middle East and North Africa, North America, Sub-Saharan America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Country –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Afghanistan, Albania, Algeria, Asia, Australia, Belgium, Cambodia, India, Iran, Japan, Libya, United Kingdom, South Korea, etc.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 Priority –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C, H, L, M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 Type –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Baby Food, Beverages, Cereal, Clothes, Cosmetics, Fruits, Household, Meat, Office Supplies, Personal Care, Snacks, Vegetables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612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9A76A-3F7A-4350-80C3-FE0B87A04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to be Analyzed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A25E4-3273-4668-AF9E-2A1A302C4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of Item sold by online or offline mode in different region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in which country how much items to be need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in specific period how many items need in different region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total profit by date, month and annual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total sale in country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revenue and total price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cost and unit cost in country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6240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AEB03-9C26-4D43-9EE8-D3D559805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to be Analyzed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15D7E-0A02-477E-B5DC-F6CA5FCAB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Shipping time in specific region and country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total cost of item in specific region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 of cost and profit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 of order and price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of order to be sold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684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5B0F0-9507-448D-94CE-AB91BDE67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of Item sold by online or offline mode in which region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31C62-E1C8-4857-AAF1-FAA5F8B5F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can see how much item sold online and offline mode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EEA6FB2-4948-42D2-8898-BE1D3B7B05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4778146"/>
              </p:ext>
            </p:extLst>
          </p:nvPr>
        </p:nvGraphicFramePr>
        <p:xfrm>
          <a:off x="2211387" y="3668233"/>
          <a:ext cx="6198782" cy="23515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92517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66778-627E-4BD5-B3E4-08D99AA0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in which country how much item need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4474B-B56C-4A8A-A6D3-92183FE1B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analyze that in which country how much item to need for sold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country need different to other country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277D264-5252-432A-ADD6-74FC7EC58C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607477"/>
              </p:ext>
            </p:extLst>
          </p:nvPr>
        </p:nvGraphicFramePr>
        <p:xfrm>
          <a:off x="1155700" y="3508744"/>
          <a:ext cx="8824913" cy="25110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98012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91022-92E7-460E-A4D1-AAA87DB42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in specific period how many items need in which region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39764-CF88-423E-9F8C-E4D4C2633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see that how much items need in specific period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graph we can see price of items</a:t>
            </a:r>
          </a:p>
        </p:txBody>
      </p:sp>
      <p:graphicFrame>
        <p:nvGraphicFramePr>
          <p:cNvPr id="4" name="Content Placeholder 6">
            <a:extLst>
              <a:ext uri="{FF2B5EF4-FFF2-40B4-BE49-F238E27FC236}">
                <a16:creationId xmlns:a16="http://schemas.microsoft.com/office/drawing/2014/main" id="{E8E43E5E-4A0D-4A49-AD7F-1BFFA8E2D1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8239611"/>
              </p:ext>
            </p:extLst>
          </p:nvPr>
        </p:nvGraphicFramePr>
        <p:xfrm>
          <a:off x="1155700" y="3429000"/>
          <a:ext cx="8824913" cy="259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74340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B5D97-4CE8-4668-A376-F089B8B42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total profit by date, month and annual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44947-E8E3-4B34-BB81-546E1EC91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graph we sum total cost and profit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see profit in specific period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C663BA8-07DE-4049-897F-7A382C862B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2568231"/>
              </p:ext>
            </p:extLst>
          </p:nvPr>
        </p:nvGraphicFramePr>
        <p:xfrm>
          <a:off x="1488558" y="3604436"/>
          <a:ext cx="8293395" cy="2415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23023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409</TotalTime>
  <Words>611</Words>
  <Application>Microsoft Office PowerPoint</Application>
  <PresentationFormat>Widescreen</PresentationFormat>
  <Paragraphs>56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Algerian</vt:lpstr>
      <vt:lpstr>Arial</vt:lpstr>
      <vt:lpstr>Century Gothic</vt:lpstr>
      <vt:lpstr>High Tower Text</vt:lpstr>
      <vt:lpstr>Times New Roman</vt:lpstr>
      <vt:lpstr>Wingdings 3</vt:lpstr>
      <vt:lpstr>Ion Boardroom</vt:lpstr>
      <vt:lpstr>   Excel Capstone Project                    Presentation</vt:lpstr>
      <vt:lpstr>Introduction </vt:lpstr>
      <vt:lpstr>Sales Mode – Online, Offline Region – Asia, Australia and Oceania, Central America and the Caribbean, Europe, Middle East and North Africa, North America, Sub-Saharan America Country – Afghanistan, Albania, Algeria, Asia, Australia, Belgium, Cambodia, India, Iran, Japan, Libya, United Kingdom, South Korea, etc. Order Priority – C, H, L, M Item Type – Baby Food, Beverages, Cereal, Clothes, Cosmetics, Fruits, Household, Meat, Office Supplies, Personal Care, Snacks, Vegetables   </vt:lpstr>
      <vt:lpstr>Problem to be Analyzed</vt:lpstr>
      <vt:lpstr>Problem to be Analyzed</vt:lpstr>
      <vt:lpstr>Count of Item sold by online or offline mode in which region</vt:lpstr>
      <vt:lpstr>To analyze in which country how much item need</vt:lpstr>
      <vt:lpstr>To analyze in specific period how many items need in which region</vt:lpstr>
      <vt:lpstr>Count total profit by date, month and annual </vt:lpstr>
      <vt:lpstr>Count total sale in country </vt:lpstr>
      <vt:lpstr>To analyze total revenue and total price </vt:lpstr>
      <vt:lpstr>To analyze total cost and unit cost in country </vt:lpstr>
      <vt:lpstr>To analyze total Item to be sold </vt:lpstr>
      <vt:lpstr>To analyze total cost and profit</vt:lpstr>
      <vt:lpstr>Thank You !!!</vt:lpstr>
      <vt:lpstr>Video Representation Link -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 Project Presentation</dc:title>
  <dc:creator>VISHWAJEET SINGH</dc:creator>
  <cp:lastModifiedBy>VISHWAJEET SINGH</cp:lastModifiedBy>
  <cp:revision>30</cp:revision>
  <dcterms:created xsi:type="dcterms:W3CDTF">2020-09-21T02:33:47Z</dcterms:created>
  <dcterms:modified xsi:type="dcterms:W3CDTF">2020-09-21T13:01:08Z</dcterms:modified>
</cp:coreProperties>
</file>

<file path=docProps/thumbnail.jpeg>
</file>